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92" r:id="rId6"/>
    <p:sldId id="259" r:id="rId7"/>
    <p:sldId id="261" r:id="rId8"/>
    <p:sldId id="293" r:id="rId9"/>
    <p:sldId id="294" r:id="rId10"/>
    <p:sldId id="262" r:id="rId11"/>
    <p:sldId id="268" r:id="rId12"/>
    <p:sldId id="267" r:id="rId13"/>
    <p:sldId id="266" r:id="rId14"/>
    <p:sldId id="295" r:id="rId15"/>
    <p:sldId id="265" r:id="rId16"/>
    <p:sldId id="264" r:id="rId17"/>
    <p:sldId id="263" r:id="rId18"/>
    <p:sldId id="269" r:id="rId19"/>
    <p:sldId id="270" r:id="rId20"/>
    <p:sldId id="274" r:id="rId21"/>
    <p:sldId id="273" r:id="rId22"/>
    <p:sldId id="272" r:id="rId23"/>
    <p:sldId id="271" r:id="rId24"/>
    <p:sldId id="275" r:id="rId25"/>
    <p:sldId id="276" r:id="rId26"/>
    <p:sldId id="277" r:id="rId27"/>
    <p:sldId id="278" r:id="rId28"/>
    <p:sldId id="280" r:id="rId29"/>
    <p:sldId id="279" r:id="rId30"/>
    <p:sldId id="283" r:id="rId31"/>
    <p:sldId id="282" r:id="rId32"/>
    <p:sldId id="281" r:id="rId33"/>
    <p:sldId id="284" r:id="rId34"/>
    <p:sldId id="288" r:id="rId35"/>
    <p:sldId id="287" r:id="rId36"/>
    <p:sldId id="286" r:id="rId37"/>
    <p:sldId id="28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B3AE28-34AB-4DFC-95EC-AFE84DE27799}" v="30" dt="2022-10-18T20:10:31.3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LaGrone" clId="Web-{ACB3AE28-34AB-4DFC-95EC-AFE84DE27799}"/>
    <pc:docChg chg="modSld">
      <pc:chgData name="Mark LaGrone" userId="" providerId="" clId="Web-{ACB3AE28-34AB-4DFC-95EC-AFE84DE27799}" dt="2022-10-18T20:10:28.439" v="14" actId="20577"/>
      <pc:docMkLst>
        <pc:docMk/>
      </pc:docMkLst>
      <pc:sldChg chg="modSp">
        <pc:chgData name="Mark LaGrone" userId="" providerId="" clId="Web-{ACB3AE28-34AB-4DFC-95EC-AFE84DE27799}" dt="2022-10-18T20:10:28.439" v="14" actId="20577"/>
        <pc:sldMkLst>
          <pc:docMk/>
          <pc:sldMk cId="2963322179" sldId="260"/>
        </pc:sldMkLst>
        <pc:spChg chg="mod">
          <ac:chgData name="Mark LaGrone" userId="" providerId="" clId="Web-{ACB3AE28-34AB-4DFC-95EC-AFE84DE27799}" dt="2022-10-18T20:10:28.439" v="14" actId="20577"/>
          <ac:spMkLst>
            <pc:docMk/>
            <pc:sldMk cId="2963322179" sldId="260"/>
            <ac:spMk id="5" creationId="{2EAB9481-85D0-4C8D-AE9D-FDA55B31074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13EBC-30CD-475E-938A-C5DE24E1E4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FE17C3-6EC0-4D7B-A4A8-E271C5B79C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CE7D2-148E-47E4-98B5-2F48227B9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A996B-1C00-4342-BCEC-3E9C5D3BBF18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9746F-9DF8-4E28-B86F-928A27DAC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FC803-30A4-4CE5-A85F-F19C71224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213A8-9168-4625-927E-77B6C13B7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549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E424A-7EAC-4653-BD32-1BB63194C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6ED72-F9CE-401C-B6BD-BBC12EC38F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84963-3C3E-47EB-99BC-EF36A164D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A996B-1C00-4342-BCEC-3E9C5D3BBF18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A18B8-528E-49A7-BDDE-8DF88A2B6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89202-EF43-4170-9D35-EEB128186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213A8-9168-4625-927E-77B6C13B7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267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4C6F83-F924-4D9A-A655-DFC6E2565B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A4FC24-2AFC-45E4-9155-B6394A63F4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23845-C3B8-40C5-9872-94EA4CE47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A996B-1C00-4342-BCEC-3E9C5D3BBF18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7ECCF-7FCA-443C-A78C-A13F11BA5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1A1AF-20B6-47BE-849E-BEF6D1F2F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213A8-9168-4625-927E-77B6C13B7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561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35B8B-8EF2-412D-BFD0-AB6A89653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23CE5-B667-4E27-AE22-DF736040E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41D07E-D78C-47A2-A522-14311C983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A996B-1C00-4342-BCEC-3E9C5D3BBF18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693FA-5B37-4FCC-9BA6-D269F412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9A8CB-397B-427A-9DA5-008BAB297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213A8-9168-4625-927E-77B6C13B7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11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26988-5C7B-413F-B742-0C9EB36CB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844771-200B-40E4-BFAC-418F9E162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2D91D-59B5-45F9-A0EF-6388291C5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A996B-1C00-4342-BCEC-3E9C5D3BBF18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B65A0-9283-4705-9C2B-3245354EB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49E40B-1555-4325-8D48-73E3B2E2F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213A8-9168-4625-927E-77B6C13B7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29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4494F-75D6-4D5D-A030-A27F9DFA4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03852-4F18-46E1-83C6-5ADA18A204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61AE1-C0D1-4718-A29C-84EE8C43AA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6BFDD-C032-40CF-814B-475863FD8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A996B-1C00-4342-BCEC-3E9C5D3BBF18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96779B-6841-49B7-A619-5029AF2F5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79638-3546-4FD8-AAC7-2FB33FBF6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213A8-9168-4625-927E-77B6C13B7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151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D3FF4-E84D-4FB5-8A29-DA5DEDC1D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90B288-47EA-40AB-BB60-62753A9D0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1BF924-E87A-4B3E-8C6F-12CE56DE04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C3A56D-5085-435E-ABE7-443A81A7EB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3A599C-A4AA-4916-9513-0555938B5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B5E2B3-55B7-4AAA-BDE5-A8547330A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A996B-1C00-4342-BCEC-3E9C5D3BBF18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EB67BB-0313-44A7-947A-E95DD4BF5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A0B2F8-29DE-487E-B7A7-811ECB23C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213A8-9168-4625-927E-77B6C13B7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213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A0F4D-9F12-4D54-ACF0-AB7F6694E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F6F53B-AD95-44F3-BEFE-05CC1C7A7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A996B-1C00-4342-BCEC-3E9C5D3BBF18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F5A049-F8A1-4589-9086-117623684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5877F-7AA7-4F2F-B5B5-1A8F30FB2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213A8-9168-4625-927E-77B6C13B7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647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0B3EF2-1419-4544-A8F2-FF351D48A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A996B-1C00-4342-BCEC-3E9C5D3BBF18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25F3EE-825F-4FCE-8DC6-8754348C9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FF8A41-B12C-4144-B25C-082DE1A01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213A8-9168-4625-927E-77B6C13B7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47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9CA6C-7481-416C-B760-E48572D6E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C9CC6-5FD0-449B-841A-E8FC30EBD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977B33-A118-444B-A60A-36887D4E13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FC187A-0E09-4560-9BBF-240C0ACAB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A996B-1C00-4342-BCEC-3E9C5D3BBF18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F982F4-FC7A-4524-A03E-39411E4ED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4D2F3E-70D3-46E4-BC16-0D190EECC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213A8-9168-4625-927E-77B6C13B7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080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CDB2E-3CBC-4B33-8C50-759CD82D3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A129AB-7842-4790-BBB6-76D436CA8B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8EAF08-D9BA-4BE1-9E18-BCBF480121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C8D6B3-3DD4-4483-847A-BC874A2F7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A996B-1C00-4342-BCEC-3E9C5D3BBF18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D624B-A715-4C76-8E3A-F5B49FDCB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BAA1C7-1AEE-42FF-982B-F48BAF917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213A8-9168-4625-927E-77B6C13B7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633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F9F128-F74F-4110-BAB2-38D25D5BB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0CBAB5-735F-4B2D-ADC5-DE73C560F9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C38D8-7E3D-466B-B749-DF1A24A896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5A996B-1C00-4342-BCEC-3E9C5D3BBF18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16128-D77C-4BD6-8234-78EAFFCE13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2413D-2DAE-4A59-8C66-83846BFAFF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1213A8-9168-4625-927E-77B6C13B7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27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5B7E9-C447-4ACB-92DA-A89F581BD6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AZ-900 Workshop Part Trois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D1AF28-E52E-4E0F-B873-ADD62FBCC1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20 Questions in 15-30 minutes</a:t>
            </a:r>
          </a:p>
        </p:txBody>
      </p:sp>
    </p:spTree>
    <p:extLst>
      <p:ext uri="{BB962C8B-B14F-4D97-AF65-F5344CB8AC3E}">
        <p14:creationId xmlns:p14="http://schemas.microsoft.com/office/powerpoint/2010/main" val="1662431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A40A3D-4565-4C6F-B135-DFABA03F1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85" y="424159"/>
            <a:ext cx="11324632" cy="56623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E5AF81-6D3F-448B-AE52-1EB72123B266}"/>
              </a:ext>
            </a:extLst>
          </p:cNvPr>
          <p:cNvSpPr txBox="1"/>
          <p:nvPr/>
        </p:nvSpPr>
        <p:spPr>
          <a:xfrm>
            <a:off x="104775" y="17145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Q4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1EC5A4A-7E30-4BB0-9E31-D869ACDE9FBF}"/>
              </a:ext>
            </a:extLst>
          </p:cNvPr>
          <p:cNvCxnSpPr/>
          <p:nvPr/>
        </p:nvCxnSpPr>
        <p:spPr>
          <a:xfrm>
            <a:off x="7084381" y="896644"/>
            <a:ext cx="75460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51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720118-5D37-4EC7-97EE-C13A39C70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73" y="399928"/>
            <a:ext cx="11735403" cy="6229471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F49F03-3DB6-4E04-B0F5-F8CDB5D481FC}"/>
              </a:ext>
            </a:extLst>
          </p:cNvPr>
          <p:cNvCxnSpPr/>
          <p:nvPr/>
        </p:nvCxnSpPr>
        <p:spPr>
          <a:xfrm>
            <a:off x="2885243" y="5370990"/>
            <a:ext cx="176665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612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2202CA-6E7F-4C1C-B38D-71EFAD1B8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63" y="10066"/>
            <a:ext cx="11553960" cy="10465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DE2C42-6109-459F-94B6-EC3BFE3F3B1A}"/>
              </a:ext>
            </a:extLst>
          </p:cNvPr>
          <p:cNvSpPr txBox="1"/>
          <p:nvPr/>
        </p:nvSpPr>
        <p:spPr>
          <a:xfrm>
            <a:off x="52845" y="10066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1FF586-418D-43FD-B79C-01495248F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21" y="1056619"/>
            <a:ext cx="1686194" cy="37662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5E2E44-CFD4-4D2C-B559-D84D4B845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021" y="4822895"/>
            <a:ext cx="1686194" cy="157913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107557-C752-40C7-AB5B-FAE05804CC75}"/>
              </a:ext>
            </a:extLst>
          </p:cNvPr>
          <p:cNvCxnSpPr/>
          <p:nvPr/>
        </p:nvCxnSpPr>
        <p:spPr>
          <a:xfrm>
            <a:off x="1353118" y="933450"/>
            <a:ext cx="59950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29E86E8-4B98-4709-9CC5-2DE83BECDDF2}"/>
              </a:ext>
            </a:extLst>
          </p:cNvPr>
          <p:cNvSpPr txBox="1"/>
          <p:nvPr/>
        </p:nvSpPr>
        <p:spPr>
          <a:xfrm>
            <a:off x="7590408" y="1296140"/>
            <a:ext cx="4506416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Tip: Learn what all these blades represent</a:t>
            </a:r>
          </a:p>
          <a:p>
            <a:r>
              <a:rPr lang="en-US" dirty="0"/>
              <a:t>By using your Microsoft Free Acct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DF2C74-E237-47D0-8221-7B8AE9E29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844" y="4201458"/>
            <a:ext cx="4489135" cy="222058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3780ADE-384B-4790-8BDB-931000AC6DA8}"/>
              </a:ext>
            </a:extLst>
          </p:cNvPr>
          <p:cNvCxnSpPr/>
          <p:nvPr/>
        </p:nvCxnSpPr>
        <p:spPr>
          <a:xfrm flipH="1">
            <a:off x="2325950" y="6286870"/>
            <a:ext cx="14825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3C39C7C-D871-47DE-AE7A-FB17097CCD93}"/>
              </a:ext>
            </a:extLst>
          </p:cNvPr>
          <p:cNvSpPr txBox="1"/>
          <p:nvPr/>
        </p:nvSpPr>
        <p:spPr>
          <a:xfrm>
            <a:off x="7324078" y="3923930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DCA346-0192-45E9-9A3F-787505965FB1}"/>
              </a:ext>
            </a:extLst>
          </p:cNvPr>
          <p:cNvSpPr txBox="1"/>
          <p:nvPr/>
        </p:nvSpPr>
        <p:spPr>
          <a:xfrm>
            <a:off x="3799644" y="6052706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Ans.</a:t>
            </a:r>
          </a:p>
        </p:txBody>
      </p:sp>
    </p:spTree>
    <p:extLst>
      <p:ext uri="{BB962C8B-B14F-4D97-AF65-F5344CB8AC3E}">
        <p14:creationId xmlns:p14="http://schemas.microsoft.com/office/powerpoint/2010/main" val="4249009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020AF9-1E6A-4BC6-99A9-63ED81594B3A}"/>
              </a:ext>
            </a:extLst>
          </p:cNvPr>
          <p:cNvSpPr txBox="1"/>
          <p:nvPr/>
        </p:nvSpPr>
        <p:spPr>
          <a:xfrm>
            <a:off x="106532" y="88776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C2C7AD-EA42-44C2-AA50-409057334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036" y="458108"/>
            <a:ext cx="9650183" cy="284492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2E54158-79C8-421E-BFD4-5F0D068719D2}"/>
              </a:ext>
            </a:extLst>
          </p:cNvPr>
          <p:cNvCxnSpPr/>
          <p:nvPr/>
        </p:nvCxnSpPr>
        <p:spPr>
          <a:xfrm>
            <a:off x="3305175" y="762000"/>
            <a:ext cx="23050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7E030AD-7055-4D04-AC59-F88F63F3A761}"/>
              </a:ext>
            </a:extLst>
          </p:cNvPr>
          <p:cNvCxnSpPr/>
          <p:nvPr/>
        </p:nvCxnSpPr>
        <p:spPr>
          <a:xfrm>
            <a:off x="8327254" y="762000"/>
            <a:ext cx="18288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513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E042D-2D15-4C78-8FE0-C9AA925EE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74"/>
            <a:ext cx="10515600" cy="1325563"/>
          </a:xfrm>
        </p:spPr>
        <p:txBody>
          <a:bodyPr/>
          <a:lstStyle/>
          <a:p>
            <a:r>
              <a:rPr lang="en-US" dirty="0"/>
              <a:t>Azure Regions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FF8181-F231-47F2-A61B-6849F1BFC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0" y="644202"/>
            <a:ext cx="2600325" cy="22563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5AA782-5292-4D57-8042-5C86CF2E2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791" y="2978453"/>
            <a:ext cx="2695575" cy="2651281"/>
          </a:xfrm>
          <a:prstGeom prst="rect">
            <a:avLst/>
          </a:prstGeom>
        </p:spPr>
      </p:pic>
      <p:pic>
        <p:nvPicPr>
          <p:cNvPr id="1026" name="Picture 2" descr="Microsoft global network">
            <a:extLst>
              <a:ext uri="{FF2B5EF4-FFF2-40B4-BE49-F238E27FC236}">
                <a16:creationId xmlns:a16="http://schemas.microsoft.com/office/drawing/2014/main" id="{91C30469-8AC2-4D50-86F2-1A5A6E3BD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34" y="981075"/>
            <a:ext cx="8985956" cy="505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F1DF8E-1B11-4BE9-B207-CED61C80F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2791" y="5672389"/>
            <a:ext cx="1104957" cy="1016052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0B69C92-F33A-440C-885B-6CB8C66D5930}"/>
              </a:ext>
            </a:extLst>
          </p:cNvPr>
          <p:cNvSpPr/>
          <p:nvPr/>
        </p:nvSpPr>
        <p:spPr>
          <a:xfrm>
            <a:off x="11161230" y="5629734"/>
            <a:ext cx="735495" cy="3003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CDN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687E4F-2D80-4F61-85EF-21D5F39C2F23}"/>
              </a:ext>
            </a:extLst>
          </p:cNvPr>
          <p:cNvSpPr/>
          <p:nvPr/>
        </p:nvSpPr>
        <p:spPr>
          <a:xfrm>
            <a:off x="10896599" y="6024338"/>
            <a:ext cx="821636" cy="363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AC7385-BF23-4E0F-B55A-7774A934BDFB}"/>
              </a:ext>
            </a:extLst>
          </p:cNvPr>
          <p:cNvSpPr/>
          <p:nvPr/>
        </p:nvSpPr>
        <p:spPr>
          <a:xfrm>
            <a:off x="10896599" y="6459940"/>
            <a:ext cx="821636" cy="363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549740-1405-4565-9E89-188F31CDAB45}"/>
              </a:ext>
            </a:extLst>
          </p:cNvPr>
          <p:cNvCxnSpPr>
            <a:stCxn id="14" idx="1"/>
          </p:cNvCxnSpPr>
          <p:nvPr/>
        </p:nvCxnSpPr>
        <p:spPr>
          <a:xfrm flipH="1">
            <a:off x="9839739" y="5779908"/>
            <a:ext cx="1321491" cy="114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FA6FDE6-4484-4FC7-BCEC-A57A2EEF02D4}"/>
              </a:ext>
            </a:extLst>
          </p:cNvPr>
          <p:cNvCxnSpPr>
            <a:stCxn id="14" idx="1"/>
          </p:cNvCxnSpPr>
          <p:nvPr/>
        </p:nvCxnSpPr>
        <p:spPr>
          <a:xfrm flipH="1">
            <a:off x="10257183" y="5779908"/>
            <a:ext cx="904047" cy="544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3A7577D-E03F-4AFB-8FB1-92CA9A98E6BC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9596538" y="5922622"/>
            <a:ext cx="1300061" cy="283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14996F9-B030-4ACC-AB15-371460C93B03}"/>
              </a:ext>
            </a:extLst>
          </p:cNvPr>
          <p:cNvCxnSpPr>
            <a:stCxn id="16" idx="1"/>
          </p:cNvCxnSpPr>
          <p:nvPr/>
        </p:nvCxnSpPr>
        <p:spPr>
          <a:xfrm flipH="1">
            <a:off x="10257183" y="6205981"/>
            <a:ext cx="639416" cy="21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8B06AE1-189A-4605-934E-B2E66A4F4C62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9728753" y="5966979"/>
            <a:ext cx="1167846" cy="674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6B4DA8E-0399-42D9-8DC2-05AAC295939E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10257183" y="6418942"/>
            <a:ext cx="639416" cy="222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913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CB4E0D-9568-463F-851D-24DA4282C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90" y="371405"/>
            <a:ext cx="11841166" cy="52007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D93EBE-95A7-4F29-B808-BBFB13F8A41A}"/>
              </a:ext>
            </a:extLst>
          </p:cNvPr>
          <p:cNvSpPr txBox="1"/>
          <p:nvPr/>
        </p:nvSpPr>
        <p:spPr>
          <a:xfrm>
            <a:off x="4725585" y="732794"/>
            <a:ext cx="379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Region often covers multiple countries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67DA0E-45EA-49AD-95C1-4667DEBFDF3D}"/>
              </a:ext>
            </a:extLst>
          </p:cNvPr>
          <p:cNvSpPr txBox="1"/>
          <p:nvPr/>
        </p:nvSpPr>
        <p:spPr>
          <a:xfrm>
            <a:off x="4725585" y="1101210"/>
            <a:ext cx="379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Region often covers multiple countries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54886E-4382-4074-AF48-1F04DE734AB7}"/>
              </a:ext>
            </a:extLst>
          </p:cNvPr>
          <p:cNvSpPr txBox="1"/>
          <p:nvPr/>
        </p:nvSpPr>
        <p:spPr>
          <a:xfrm>
            <a:off x="4853153" y="1490494"/>
            <a:ext cx="3340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Definition of Availability Zone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3333F7-D46B-47F2-BE8F-FFBCA0E06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90" y="73949"/>
            <a:ext cx="11673248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11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076AE4-5BB9-4EBA-9F8A-507B86D146D5}"/>
              </a:ext>
            </a:extLst>
          </p:cNvPr>
          <p:cNvSpPr txBox="1"/>
          <p:nvPr/>
        </p:nvSpPr>
        <p:spPr>
          <a:xfrm>
            <a:off x="106533" y="79899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E52413-23EF-4DBD-8D32-9C8B2F325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81" y="260874"/>
            <a:ext cx="9759493" cy="374064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28C656-BBB0-4D7C-B7F0-E500B8027A62}"/>
              </a:ext>
            </a:extLst>
          </p:cNvPr>
          <p:cNvCxnSpPr/>
          <p:nvPr/>
        </p:nvCxnSpPr>
        <p:spPr>
          <a:xfrm>
            <a:off x="695325" y="3009900"/>
            <a:ext cx="4381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AB42F63-469C-4ED7-8E37-0E654DB1002A}"/>
              </a:ext>
            </a:extLst>
          </p:cNvPr>
          <p:cNvSpPr txBox="1"/>
          <p:nvPr/>
        </p:nvSpPr>
        <p:spPr>
          <a:xfrm>
            <a:off x="10391774" y="1651246"/>
            <a:ext cx="1763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This may surprise some</a:t>
            </a:r>
          </a:p>
          <a:p>
            <a:r>
              <a:rPr lang="en-US" sz="1200" dirty="0"/>
              <a:t>But how else do you </a:t>
            </a:r>
          </a:p>
          <a:p>
            <a:r>
              <a:rPr lang="en-US" sz="1200" dirty="0"/>
              <a:t>Monitor Hybrid networks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DC330A-572F-4246-A977-5A5E79EAA3C9}"/>
              </a:ext>
            </a:extLst>
          </p:cNvPr>
          <p:cNvSpPr txBox="1"/>
          <p:nvPr/>
        </p:nvSpPr>
        <p:spPr>
          <a:xfrm>
            <a:off x="10286721" y="3241828"/>
            <a:ext cx="1606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Compliance Reports</a:t>
            </a:r>
          </a:p>
          <a:p>
            <a:r>
              <a:rPr lang="en-US" sz="1200" dirty="0"/>
              <a:t>For Security Audits too</a:t>
            </a:r>
          </a:p>
        </p:txBody>
      </p:sp>
    </p:spTree>
    <p:extLst>
      <p:ext uri="{BB962C8B-B14F-4D97-AF65-F5344CB8AC3E}">
        <p14:creationId xmlns:p14="http://schemas.microsoft.com/office/powerpoint/2010/main" val="1252273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189E6A-3DF5-4BB3-ADFC-8555AAE1F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45" y="280165"/>
            <a:ext cx="11875110" cy="582536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3277B0-F65C-4427-9C6B-462C5AA09C26}"/>
              </a:ext>
            </a:extLst>
          </p:cNvPr>
          <p:cNvCxnSpPr/>
          <p:nvPr/>
        </p:nvCxnSpPr>
        <p:spPr>
          <a:xfrm>
            <a:off x="372862" y="1899821"/>
            <a:ext cx="2308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FF1B800-196C-44F0-AD5E-89378F1CB788}"/>
              </a:ext>
            </a:extLst>
          </p:cNvPr>
          <p:cNvSpPr txBox="1"/>
          <p:nvPr/>
        </p:nvSpPr>
        <p:spPr>
          <a:xfrm>
            <a:off x="6906827" y="878889"/>
            <a:ext cx="469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How else could it monitor Hybrid network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330A97-697E-4213-81F3-4344CAD60231}"/>
              </a:ext>
            </a:extLst>
          </p:cNvPr>
          <p:cNvCxnSpPr/>
          <p:nvPr/>
        </p:nvCxnSpPr>
        <p:spPr>
          <a:xfrm>
            <a:off x="3284738" y="5166804"/>
            <a:ext cx="22815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3074A04-75A2-4B72-B05F-3E156C0C98B2}"/>
              </a:ext>
            </a:extLst>
          </p:cNvPr>
          <p:cNvCxnSpPr>
            <a:cxnSpLocks/>
          </p:cNvCxnSpPr>
          <p:nvPr/>
        </p:nvCxnSpPr>
        <p:spPr>
          <a:xfrm>
            <a:off x="7902606" y="5168284"/>
            <a:ext cx="31145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474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B9EAB8-99C5-4CA6-9CB4-2699DB6B0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67" y="422193"/>
            <a:ext cx="7258157" cy="55568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03B096-B2BD-4EFB-A0BC-8668D202A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99" y="4589765"/>
            <a:ext cx="6619875" cy="21825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CBF881-B01E-4E0F-B781-FA56D7FEA0AA}"/>
              </a:ext>
            </a:extLst>
          </p:cNvPr>
          <p:cNvSpPr txBox="1"/>
          <p:nvPr/>
        </p:nvSpPr>
        <p:spPr>
          <a:xfrm>
            <a:off x="66675" y="123825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FCEF36-ACB9-4048-B9F2-D949CAA6FE3C}"/>
              </a:ext>
            </a:extLst>
          </p:cNvPr>
          <p:cNvSpPr txBox="1"/>
          <p:nvPr/>
        </p:nvSpPr>
        <p:spPr>
          <a:xfrm>
            <a:off x="8229600" y="771525"/>
            <a:ext cx="3377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Subscription contains </a:t>
            </a:r>
          </a:p>
          <a:p>
            <a:r>
              <a:rPr lang="en-US" dirty="0"/>
              <a:t>multiple user accounts up to 5000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3AB6E2-413C-4CDA-83C3-55F1D80720CE}"/>
              </a:ext>
            </a:extLst>
          </p:cNvPr>
          <p:cNvSpPr txBox="1"/>
          <p:nvPr/>
        </p:nvSpPr>
        <p:spPr>
          <a:xfrm>
            <a:off x="8229600" y="1485900"/>
            <a:ext cx="2428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Groups come at no Cost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D8C158-0AF6-48EC-AFFF-C2C5355A50B7}"/>
              </a:ext>
            </a:extLst>
          </p:cNvPr>
          <p:cNvSpPr txBox="1"/>
          <p:nvPr/>
        </p:nvSpPr>
        <p:spPr>
          <a:xfrm>
            <a:off x="8239040" y="2083569"/>
            <a:ext cx="3528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Public IP addresses come with costs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296D7F-CF77-45DA-AA99-D8D7C5057602}"/>
              </a:ext>
            </a:extLst>
          </p:cNvPr>
          <p:cNvSpPr txBox="1"/>
          <p:nvPr/>
        </p:nvSpPr>
        <p:spPr>
          <a:xfrm>
            <a:off x="8162924" y="2853166"/>
            <a:ext cx="3536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 interfaces come at no Cost</a:t>
            </a:r>
          </a:p>
        </p:txBody>
      </p:sp>
    </p:spTree>
    <p:extLst>
      <p:ext uri="{BB962C8B-B14F-4D97-AF65-F5344CB8AC3E}">
        <p14:creationId xmlns:p14="http://schemas.microsoft.com/office/powerpoint/2010/main" val="4246221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6364B8-2356-44A9-9ABB-E03A84F3C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56" y="257174"/>
            <a:ext cx="10869562" cy="28860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12B385-7F62-4C49-96E8-B14D1033170D}"/>
              </a:ext>
            </a:extLst>
          </p:cNvPr>
          <p:cNvSpPr txBox="1"/>
          <p:nvPr/>
        </p:nvSpPr>
        <p:spPr>
          <a:xfrm>
            <a:off x="95250" y="13335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AEB35A-4AC2-4958-83FE-556D71A10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27" y="3317874"/>
            <a:ext cx="4769095" cy="1397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1BCF6A-C387-460A-83A1-019AD5940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27" y="3483751"/>
            <a:ext cx="6966308" cy="1333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D41156-B8BE-4013-9F51-B547FA930B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427" y="4307268"/>
            <a:ext cx="7842653" cy="3048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77D782-1B2F-4832-9CC8-C16D1E58DE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427" y="5453165"/>
            <a:ext cx="8865056" cy="17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94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AD4741-0F4D-40EC-BD15-5CEFF725BF00}"/>
              </a:ext>
            </a:extLst>
          </p:cNvPr>
          <p:cNvSpPr txBox="1"/>
          <p:nvPr/>
        </p:nvSpPr>
        <p:spPr>
          <a:xfrm>
            <a:off x="0" y="0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Q1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51593-39DE-4BD2-A472-C39A0F4C2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21" y="647657"/>
            <a:ext cx="10390729" cy="355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700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C188AF-29C4-4A77-B87C-B183567B2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18" y="1047627"/>
            <a:ext cx="11919563" cy="476274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BCDDDFD-5D27-4B15-B716-D6994C463EAF}"/>
              </a:ext>
            </a:extLst>
          </p:cNvPr>
          <p:cNvCxnSpPr/>
          <p:nvPr/>
        </p:nvCxnSpPr>
        <p:spPr>
          <a:xfrm>
            <a:off x="6241002" y="3870664"/>
            <a:ext cx="252125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112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401B68-7E1D-486B-A8E5-4F5338CFB28A}"/>
              </a:ext>
            </a:extLst>
          </p:cNvPr>
          <p:cNvSpPr txBox="1"/>
          <p:nvPr/>
        </p:nvSpPr>
        <p:spPr>
          <a:xfrm>
            <a:off x="266700" y="152400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EB4745-62ED-431C-A523-A34D60AE3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3" y="337065"/>
            <a:ext cx="8680880" cy="251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569E18-39EB-475E-8799-6AE0E047E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69" y="4502096"/>
            <a:ext cx="11881461" cy="210195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A0F7EA6-DC56-4193-A765-0D28278971C0}"/>
              </a:ext>
            </a:extLst>
          </p:cNvPr>
          <p:cNvCxnSpPr/>
          <p:nvPr/>
        </p:nvCxnSpPr>
        <p:spPr>
          <a:xfrm>
            <a:off x="7830105" y="1091953"/>
            <a:ext cx="179328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14AF608-4A86-45B9-9DDE-777DCF4AFCEB}"/>
              </a:ext>
            </a:extLst>
          </p:cNvPr>
          <p:cNvCxnSpPr>
            <a:cxnSpLocks/>
          </p:cNvCxnSpPr>
          <p:nvPr/>
        </p:nvCxnSpPr>
        <p:spPr>
          <a:xfrm>
            <a:off x="4617868" y="1528439"/>
            <a:ext cx="228008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CB63C94-AEF5-42B3-8B4A-A4328E64C204}"/>
              </a:ext>
            </a:extLst>
          </p:cNvPr>
          <p:cNvSpPr txBox="1"/>
          <p:nvPr/>
        </p:nvSpPr>
        <p:spPr>
          <a:xfrm>
            <a:off x="8911772" y="1674674"/>
            <a:ext cx="3124958" cy="1754326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Tip:  You must understand</a:t>
            </a:r>
          </a:p>
          <a:p>
            <a:r>
              <a:rPr lang="en-US" dirty="0"/>
              <a:t>The Region, AZ, DC concept</a:t>
            </a:r>
          </a:p>
          <a:p>
            <a:endParaRPr lang="en-US" dirty="0"/>
          </a:p>
          <a:p>
            <a:r>
              <a:rPr lang="en-US" dirty="0"/>
              <a:t>Same for this as with AWS</a:t>
            </a:r>
          </a:p>
          <a:p>
            <a:endParaRPr lang="en-US" dirty="0"/>
          </a:p>
          <a:p>
            <a:r>
              <a:rPr lang="en-US" dirty="0"/>
              <a:t>Only some variations with Edge</a:t>
            </a:r>
          </a:p>
        </p:txBody>
      </p:sp>
    </p:spTree>
    <p:extLst>
      <p:ext uri="{BB962C8B-B14F-4D97-AF65-F5344CB8AC3E}">
        <p14:creationId xmlns:p14="http://schemas.microsoft.com/office/powerpoint/2010/main" val="3115324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7ED61E-5A58-4BEC-B57E-B2B11E421BC4}"/>
              </a:ext>
            </a:extLst>
          </p:cNvPr>
          <p:cNvSpPr txBox="1"/>
          <p:nvPr/>
        </p:nvSpPr>
        <p:spPr>
          <a:xfrm>
            <a:off x="60815" y="7250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8CBFA3-77EE-4B7B-82B0-29951FB69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26" y="72509"/>
            <a:ext cx="11092376" cy="435661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AF34F13-120F-4992-9F5B-37AC4BC5D1C9}"/>
              </a:ext>
            </a:extLst>
          </p:cNvPr>
          <p:cNvCxnSpPr/>
          <p:nvPr/>
        </p:nvCxnSpPr>
        <p:spPr>
          <a:xfrm>
            <a:off x="4800600" y="441841"/>
            <a:ext cx="21812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B2C9030-A7DD-4C05-9383-0DF223E1F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5" y="4657309"/>
            <a:ext cx="12048327" cy="148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313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3BA813-9EBE-4F41-9F7F-60DF75070BB4}"/>
              </a:ext>
            </a:extLst>
          </p:cNvPr>
          <p:cNvSpPr txBox="1"/>
          <p:nvPr/>
        </p:nvSpPr>
        <p:spPr>
          <a:xfrm>
            <a:off x="275208" y="150920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94D327-5FF6-47A9-96BC-30E3B966D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28" y="150919"/>
            <a:ext cx="10299972" cy="65939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D582D4-08CF-482B-B306-307FCBDBB736}"/>
              </a:ext>
            </a:extLst>
          </p:cNvPr>
          <p:cNvSpPr txBox="1"/>
          <p:nvPr/>
        </p:nvSpPr>
        <p:spPr>
          <a:xfrm>
            <a:off x="8048625" y="113174"/>
            <a:ext cx="35631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Tip:  they didn’t ask much about</a:t>
            </a:r>
          </a:p>
          <a:p>
            <a:r>
              <a:rPr lang="en-US" dirty="0"/>
              <a:t>DBs but when they did, they tended</a:t>
            </a:r>
          </a:p>
          <a:p>
            <a:r>
              <a:rPr lang="en-US" dirty="0"/>
              <a:t>To focus on Cosmos DB</a:t>
            </a:r>
          </a:p>
        </p:txBody>
      </p:sp>
    </p:spTree>
    <p:extLst>
      <p:ext uri="{BB962C8B-B14F-4D97-AF65-F5344CB8AC3E}">
        <p14:creationId xmlns:p14="http://schemas.microsoft.com/office/powerpoint/2010/main" val="2956986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3BA813-9EBE-4F41-9F7F-60DF75070BB4}"/>
              </a:ext>
            </a:extLst>
          </p:cNvPr>
          <p:cNvSpPr txBox="1"/>
          <p:nvPr/>
        </p:nvSpPr>
        <p:spPr>
          <a:xfrm>
            <a:off x="275208" y="150920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182D2A-CDB9-455C-B942-07FF5FBF3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200" y="132882"/>
            <a:ext cx="3899100" cy="387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A5CBA6-6961-400F-ADA9-B34F2C8CB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11" y="752428"/>
            <a:ext cx="11830946" cy="24479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1C0B12-6E98-43A3-8957-54D7ED3F4CCC}"/>
              </a:ext>
            </a:extLst>
          </p:cNvPr>
          <p:cNvSpPr txBox="1"/>
          <p:nvPr/>
        </p:nvSpPr>
        <p:spPr>
          <a:xfrm>
            <a:off x="6096000" y="3619500"/>
            <a:ext cx="4540795" cy="230832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Tip:  </a:t>
            </a:r>
            <a:r>
              <a:rPr lang="en-US" dirty="0" err="1"/>
              <a:t>CosmosDB</a:t>
            </a:r>
            <a:r>
              <a:rPr lang="en-US" dirty="0"/>
              <a:t> can be what you want it to be:</a:t>
            </a:r>
          </a:p>
          <a:p>
            <a:r>
              <a:rPr lang="en-US" dirty="0" err="1"/>
              <a:t>CosmosDB</a:t>
            </a:r>
            <a:r>
              <a:rPr lang="en-US" dirty="0"/>
              <a:t> is really three different DBs in one</a:t>
            </a:r>
          </a:p>
          <a:p>
            <a:r>
              <a:rPr lang="en-US" dirty="0"/>
              <a:t>NoSQL – taking strings like JSON</a:t>
            </a:r>
          </a:p>
          <a:p>
            <a:r>
              <a:rPr lang="en-US" dirty="0"/>
              <a:t>SQL – handling relational DB</a:t>
            </a:r>
          </a:p>
          <a:p>
            <a:endParaRPr lang="en-US" dirty="0"/>
          </a:p>
          <a:p>
            <a:r>
              <a:rPr lang="en-US" dirty="0"/>
              <a:t>Read the cosmos-</a:t>
            </a:r>
            <a:r>
              <a:rPr lang="en-US" dirty="0" err="1"/>
              <a:t>db</a:t>
            </a:r>
            <a:r>
              <a:rPr lang="en-US" dirty="0"/>
              <a:t> intro</a:t>
            </a:r>
          </a:p>
          <a:p>
            <a:r>
              <a:rPr lang="en-US" dirty="0"/>
              <a:t>AWS has about 10 different DB.  </a:t>
            </a:r>
          </a:p>
          <a:p>
            <a:r>
              <a:rPr lang="en-US" dirty="0"/>
              <a:t>Microsoft is introducing only </a:t>
            </a:r>
            <a:r>
              <a:rPr lang="en-US" dirty="0" err="1"/>
              <a:t>CosmosDB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6054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3BA813-9EBE-4F41-9F7F-60DF75070BB4}"/>
              </a:ext>
            </a:extLst>
          </p:cNvPr>
          <p:cNvSpPr txBox="1"/>
          <p:nvPr/>
        </p:nvSpPr>
        <p:spPr>
          <a:xfrm>
            <a:off x="275208" y="150920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Q12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28BC74-F15A-4293-BC7B-CE18866E8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753" y="150920"/>
            <a:ext cx="7179371" cy="42118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5D638B-BC4E-4E6A-81DB-62E118CBE38D}"/>
              </a:ext>
            </a:extLst>
          </p:cNvPr>
          <p:cNvSpPr txBox="1"/>
          <p:nvPr/>
        </p:nvSpPr>
        <p:spPr>
          <a:xfrm>
            <a:off x="8859915" y="2256869"/>
            <a:ext cx="26092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 always in same region!</a:t>
            </a:r>
          </a:p>
          <a:p>
            <a:r>
              <a:rPr lang="en-US" dirty="0"/>
              <a:t>Consider Region Pairing</a:t>
            </a:r>
          </a:p>
          <a:p>
            <a:r>
              <a:rPr lang="en-US" dirty="0"/>
              <a:t>  if this is critical</a:t>
            </a:r>
          </a:p>
        </p:txBody>
      </p:sp>
    </p:spTree>
    <p:extLst>
      <p:ext uri="{BB962C8B-B14F-4D97-AF65-F5344CB8AC3E}">
        <p14:creationId xmlns:p14="http://schemas.microsoft.com/office/powerpoint/2010/main" val="3125267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292ACB-D546-4EEF-B959-8F1FD90AD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44" y="342787"/>
            <a:ext cx="11900512" cy="593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171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24C86E-4D8C-4CF4-BE14-D78789F38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40" y="450784"/>
            <a:ext cx="9880760" cy="40471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061A38-FE64-4F83-BA59-D5627593F5EF}"/>
              </a:ext>
            </a:extLst>
          </p:cNvPr>
          <p:cNvSpPr txBox="1"/>
          <p:nvPr/>
        </p:nvSpPr>
        <p:spPr>
          <a:xfrm>
            <a:off x="0" y="36936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Q13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2AADA6-373C-4D9D-8421-A1CDD52A9305}"/>
              </a:ext>
            </a:extLst>
          </p:cNvPr>
          <p:cNvSpPr txBox="1"/>
          <p:nvPr/>
        </p:nvSpPr>
        <p:spPr>
          <a:xfrm>
            <a:off x="143549" y="4759497"/>
            <a:ext cx="1190490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Source: https://azure.microsoft.com/en-us/services/monitor/#:~:text=How%20Azure%20Monitor%20works.%20Azure%20Monitor%20collects%20monitoring,data%20store%20that%E2%80%99s%20optimized%20for%20cost%20and%20performance.</a:t>
            </a:r>
            <a:r>
              <a:rPr lang="en-US" sz="800" dirty="0"/>
              <a:t>Azure Monitor </a:t>
            </a:r>
            <a:r>
              <a:rPr lang="en-US" sz="800" b="1" dirty="0"/>
              <a:t>collects monitoring telemetry</a:t>
            </a:r>
            <a:r>
              <a:rPr lang="en-US" sz="800" dirty="0"/>
              <a:t> from a variety of on-premises and Azure sources. </a:t>
            </a:r>
          </a:p>
          <a:p>
            <a:r>
              <a:rPr lang="en-US" b="1" dirty="0"/>
              <a:t>Azure Monitor</a:t>
            </a:r>
          </a:p>
          <a:p>
            <a:r>
              <a:rPr lang="en-US" dirty="0"/>
              <a:t>Full observability into your applications, infrastructure, and network</a:t>
            </a:r>
          </a:p>
          <a:p>
            <a:endParaRPr lang="en-US" sz="800" dirty="0"/>
          </a:p>
          <a:p>
            <a:r>
              <a:rPr lang="en-US" dirty="0"/>
              <a:t>Management tools, such as those in Azure Security Center and Azure Automation, also push log data to Azure Monitor. </a:t>
            </a:r>
          </a:p>
          <a:p>
            <a:r>
              <a:rPr lang="en-US" dirty="0"/>
              <a:t>The service aggregates and stores this telemetry in a log data store that’s optimized for cost and performance.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784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BB6A02-256F-4C82-B1FA-03A1545BE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45" y="720586"/>
            <a:ext cx="11875110" cy="541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3877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E6A0C3-A3E4-4DDC-95BA-E63262BDE10B}"/>
              </a:ext>
            </a:extLst>
          </p:cNvPr>
          <p:cNvSpPr txBox="1"/>
          <p:nvPr/>
        </p:nvSpPr>
        <p:spPr>
          <a:xfrm>
            <a:off x="66675" y="95250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1B8EC-2F83-4A26-87A3-69B3B6EB0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411" y="464582"/>
            <a:ext cx="9207782" cy="18690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47A968-A56C-454D-818C-76B28BD9A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54" y="4593098"/>
            <a:ext cx="11525842" cy="184794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80F10C-F8D2-466B-AFA2-C27C7B447710}"/>
              </a:ext>
            </a:extLst>
          </p:cNvPr>
          <p:cNvCxnSpPr/>
          <p:nvPr/>
        </p:nvCxnSpPr>
        <p:spPr>
          <a:xfrm>
            <a:off x="2334827" y="1065320"/>
            <a:ext cx="8167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BC0632A-4B6E-43B8-9C7F-6B2C10EA044C}"/>
              </a:ext>
            </a:extLst>
          </p:cNvPr>
          <p:cNvSpPr txBox="1"/>
          <p:nvPr/>
        </p:nvSpPr>
        <p:spPr>
          <a:xfrm>
            <a:off x="546470" y="2724055"/>
            <a:ext cx="56543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Microsoft Power Apps on Azure</a:t>
            </a:r>
          </a:p>
          <a:p>
            <a:r>
              <a:rPr lang="en-US" dirty="0"/>
              <a:t>A powerful, low-code platform for building apps quickly</a:t>
            </a:r>
          </a:p>
          <a:p>
            <a:r>
              <a:rPr lang="en-US" dirty="0"/>
              <a:t>Powerful tool for creature websites or serverless functions</a:t>
            </a:r>
          </a:p>
          <a:p>
            <a:endParaRPr lang="en-US" dirty="0"/>
          </a:p>
          <a:p>
            <a:r>
              <a:rPr lang="en-US" dirty="0"/>
              <a:t>Virtual Machines are infrastructure, not applications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4B16A9-35C7-47BC-AEDB-54034AB7B227}"/>
              </a:ext>
            </a:extLst>
          </p:cNvPr>
          <p:cNvSpPr txBox="1"/>
          <p:nvPr/>
        </p:nvSpPr>
        <p:spPr>
          <a:xfrm>
            <a:off x="7679184" y="2264902"/>
            <a:ext cx="4330416" cy="1200329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Tip:  Serverless – typically no IaaS needed</a:t>
            </a:r>
          </a:p>
          <a:p>
            <a:r>
              <a:rPr lang="en-US" dirty="0"/>
              <a:t>Billable only for the time you use it and the </a:t>
            </a:r>
          </a:p>
          <a:p>
            <a:r>
              <a:rPr lang="en-US" dirty="0"/>
              <a:t>Resources consumed rather than Resources </a:t>
            </a:r>
          </a:p>
          <a:p>
            <a:r>
              <a:rPr lang="en-US" dirty="0"/>
              <a:t>That are utilized 100% of the time</a:t>
            </a:r>
          </a:p>
        </p:txBody>
      </p:sp>
    </p:spTree>
    <p:extLst>
      <p:ext uri="{BB962C8B-B14F-4D97-AF65-F5344CB8AC3E}">
        <p14:creationId xmlns:p14="http://schemas.microsoft.com/office/powerpoint/2010/main" val="3890490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13BFB9-609C-4C25-9E7A-3B5D0D97B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442" y="256301"/>
            <a:ext cx="10618158" cy="649506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66FA806-0F79-469A-AEC8-028FF716F2EB}"/>
              </a:ext>
            </a:extLst>
          </p:cNvPr>
          <p:cNvCxnSpPr/>
          <p:nvPr/>
        </p:nvCxnSpPr>
        <p:spPr>
          <a:xfrm>
            <a:off x="2467992" y="3844031"/>
            <a:ext cx="171339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3DF7923-7F82-4B26-8AA2-7037629D0CF5}"/>
              </a:ext>
            </a:extLst>
          </p:cNvPr>
          <p:cNvCxnSpPr>
            <a:cxnSpLocks/>
          </p:cNvCxnSpPr>
          <p:nvPr/>
        </p:nvCxnSpPr>
        <p:spPr>
          <a:xfrm>
            <a:off x="6906827" y="4191740"/>
            <a:ext cx="464302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2608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B7C43B-5447-4D63-A9CD-5F91DCDB2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50" y="253950"/>
            <a:ext cx="9504263" cy="3175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E97589-5A78-41AF-BB1D-8BE4C0A72C97}"/>
              </a:ext>
            </a:extLst>
          </p:cNvPr>
          <p:cNvSpPr txBox="1"/>
          <p:nvPr/>
        </p:nvSpPr>
        <p:spPr>
          <a:xfrm>
            <a:off x="76200" y="-12750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Q15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7403F8-B662-4455-B4B9-6FE84EDE28BA}"/>
              </a:ext>
            </a:extLst>
          </p:cNvPr>
          <p:cNvSpPr txBox="1"/>
          <p:nvPr/>
        </p:nvSpPr>
        <p:spPr>
          <a:xfrm>
            <a:off x="985422" y="3950563"/>
            <a:ext cx="10629961" cy="1200329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Tip:  Know difference between DDoS (Distributed Denial of Service)</a:t>
            </a:r>
          </a:p>
          <a:p>
            <a:r>
              <a:rPr lang="en-US" dirty="0"/>
              <a:t>Vs Information Protection (specific PII within docs, </a:t>
            </a:r>
            <a:r>
              <a:rPr lang="en-US" dirty="0" err="1"/>
              <a:t>ie</a:t>
            </a:r>
            <a:r>
              <a:rPr lang="en-US" dirty="0"/>
              <a:t>:   SSN or  </a:t>
            </a:r>
            <a:r>
              <a:rPr lang="en-US" dirty="0" err="1"/>
              <a:t>CreditCard</a:t>
            </a:r>
            <a:r>
              <a:rPr lang="en-US" dirty="0"/>
              <a:t> Numbers )</a:t>
            </a:r>
          </a:p>
          <a:p>
            <a:r>
              <a:rPr lang="en-US" dirty="0"/>
              <a:t>Vs Identity Protection – MFA, login security rules like must change pass </a:t>
            </a:r>
            <a:r>
              <a:rPr lang="en-US" dirty="0" err="1"/>
              <a:t>everytime</a:t>
            </a:r>
            <a:r>
              <a:rPr lang="en-US" dirty="0"/>
              <a:t> you access from new location</a:t>
            </a:r>
          </a:p>
          <a:p>
            <a:r>
              <a:rPr lang="en-US" dirty="0"/>
              <a:t>Vs Azure Policy – must change password every 40 days</a:t>
            </a:r>
          </a:p>
        </p:txBody>
      </p:sp>
    </p:spTree>
    <p:extLst>
      <p:ext uri="{BB962C8B-B14F-4D97-AF65-F5344CB8AC3E}">
        <p14:creationId xmlns:p14="http://schemas.microsoft.com/office/powerpoint/2010/main" val="27410367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39C0A7-8AA4-46C2-9987-994C02AA6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46" y="1285765"/>
            <a:ext cx="11824308" cy="42864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8418E2-C1D1-4155-8767-7B8C3CB3D3C4}"/>
              </a:ext>
            </a:extLst>
          </p:cNvPr>
          <p:cNvSpPr txBox="1"/>
          <p:nvPr/>
        </p:nvSpPr>
        <p:spPr>
          <a:xfrm>
            <a:off x="183846" y="124287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Q16</a:t>
            </a:r>
          </a:p>
        </p:txBody>
      </p:sp>
    </p:spTree>
    <p:extLst>
      <p:ext uri="{BB962C8B-B14F-4D97-AF65-F5344CB8AC3E}">
        <p14:creationId xmlns:p14="http://schemas.microsoft.com/office/powerpoint/2010/main" val="1557358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3E5478B-2EAE-46AB-B4DF-A94F5A616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26" y="2922331"/>
            <a:ext cx="11640148" cy="376413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6492672-9E9F-45E0-BC40-A28D82B5B11D}"/>
              </a:ext>
            </a:extLst>
          </p:cNvPr>
          <p:cNvCxnSpPr>
            <a:cxnSpLocks/>
          </p:cNvCxnSpPr>
          <p:nvPr/>
        </p:nvCxnSpPr>
        <p:spPr>
          <a:xfrm>
            <a:off x="206082" y="5558999"/>
            <a:ext cx="47654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5495F13-9C8D-42E0-BE29-BDDA8975D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35" y="258712"/>
            <a:ext cx="4978656" cy="133356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51D42A-EF18-43FE-955E-F791DA9D64D7}"/>
              </a:ext>
            </a:extLst>
          </p:cNvPr>
          <p:cNvCxnSpPr/>
          <p:nvPr/>
        </p:nvCxnSpPr>
        <p:spPr>
          <a:xfrm>
            <a:off x="2241611" y="3045041"/>
            <a:ext cx="15891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5C4B716-E32D-454E-BA0E-68580C0F8AA4}"/>
              </a:ext>
            </a:extLst>
          </p:cNvPr>
          <p:cNvSpPr txBox="1"/>
          <p:nvPr/>
        </p:nvSpPr>
        <p:spPr>
          <a:xfrm>
            <a:off x="4425509" y="2829998"/>
            <a:ext cx="2566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Affects ALL services, apps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330EE29-EF65-45AB-94A6-B2DC7CF1CA2F}"/>
              </a:ext>
            </a:extLst>
          </p:cNvPr>
          <p:cNvCxnSpPr/>
          <p:nvPr/>
        </p:nvCxnSpPr>
        <p:spPr>
          <a:xfrm>
            <a:off x="2241611" y="3817398"/>
            <a:ext cx="15891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0FE4034-41D6-458A-A25C-EAE4B59DC57D}"/>
              </a:ext>
            </a:extLst>
          </p:cNvPr>
          <p:cNvSpPr txBox="1"/>
          <p:nvPr/>
        </p:nvSpPr>
        <p:spPr>
          <a:xfrm>
            <a:off x="4425509" y="3632732"/>
            <a:ext cx="318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Affects only what it is applied to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B4C81A-A82B-447B-97C0-B6CECA2541F9}"/>
              </a:ext>
            </a:extLst>
          </p:cNvPr>
          <p:cNvSpPr txBox="1"/>
          <p:nvPr/>
        </p:nvSpPr>
        <p:spPr>
          <a:xfrm>
            <a:off x="4425509" y="3106997"/>
            <a:ext cx="4732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Affects only what it is applied to  DB or Web App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DDEDC8E-FDC1-4B10-9847-766B4C479ACF}"/>
              </a:ext>
            </a:extLst>
          </p:cNvPr>
          <p:cNvCxnSpPr/>
          <p:nvPr/>
        </p:nvCxnSpPr>
        <p:spPr>
          <a:xfrm>
            <a:off x="2241611" y="3310898"/>
            <a:ext cx="15891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783E45-6572-4EB4-A251-0D7448096D8C}"/>
              </a:ext>
            </a:extLst>
          </p:cNvPr>
          <p:cNvCxnSpPr/>
          <p:nvPr/>
        </p:nvCxnSpPr>
        <p:spPr>
          <a:xfrm>
            <a:off x="2241611" y="3560952"/>
            <a:ext cx="15891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F436F30-F8EF-4194-B53F-321A32C24E24}"/>
              </a:ext>
            </a:extLst>
          </p:cNvPr>
          <p:cNvSpPr txBox="1"/>
          <p:nvPr/>
        </p:nvSpPr>
        <p:spPr>
          <a:xfrm>
            <a:off x="4425509" y="3376286"/>
            <a:ext cx="2566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Affects ALL services, apps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9EAB81-F7DA-4108-B603-7620B44481F7}"/>
              </a:ext>
            </a:extLst>
          </p:cNvPr>
          <p:cNvSpPr txBox="1"/>
          <p:nvPr/>
        </p:nvSpPr>
        <p:spPr>
          <a:xfrm>
            <a:off x="71022" y="-13136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Q17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97BBE1-ED90-4F51-9EA6-79C82799BE4D}"/>
              </a:ext>
            </a:extLst>
          </p:cNvPr>
          <p:cNvSpPr txBox="1"/>
          <p:nvPr/>
        </p:nvSpPr>
        <p:spPr>
          <a:xfrm>
            <a:off x="8291744" y="1075672"/>
            <a:ext cx="3549498" cy="1754326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Tip: Understand concept of FW</a:t>
            </a:r>
          </a:p>
          <a:p>
            <a:r>
              <a:rPr lang="en-US" dirty="0"/>
              <a:t>And DDoS.  It applies to ALL items</a:t>
            </a:r>
          </a:p>
          <a:p>
            <a:r>
              <a:rPr lang="en-US" dirty="0"/>
              <a:t>Behind it.</a:t>
            </a:r>
          </a:p>
          <a:p>
            <a:r>
              <a:rPr lang="en-US" dirty="0"/>
              <a:t>Whereas App Sec Group and NSG</a:t>
            </a:r>
          </a:p>
          <a:p>
            <a:r>
              <a:rPr lang="en-US" dirty="0"/>
              <a:t>Applies only to specific components</a:t>
            </a:r>
          </a:p>
          <a:p>
            <a:r>
              <a:rPr lang="en-US" dirty="0"/>
              <a:t>(</a:t>
            </a:r>
            <a:r>
              <a:rPr lang="en-US" dirty="0" err="1"/>
              <a:t>ie</a:t>
            </a:r>
            <a:r>
              <a:rPr lang="en-US" dirty="0"/>
              <a:t> VM, App Service, Web App)</a:t>
            </a:r>
          </a:p>
        </p:txBody>
      </p:sp>
    </p:spTree>
    <p:extLst>
      <p:ext uri="{BB962C8B-B14F-4D97-AF65-F5344CB8AC3E}">
        <p14:creationId xmlns:p14="http://schemas.microsoft.com/office/powerpoint/2010/main" val="4861096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E97589-5A78-41AF-BB1D-8BE4C0A72C97}"/>
              </a:ext>
            </a:extLst>
          </p:cNvPr>
          <p:cNvSpPr txBox="1"/>
          <p:nvPr/>
        </p:nvSpPr>
        <p:spPr>
          <a:xfrm>
            <a:off x="76200" y="-12750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1BBC5D-BF75-49D7-AC2E-4511F6977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87" y="356582"/>
            <a:ext cx="10931825" cy="20855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841D43-D07E-4263-8D75-FAB1F043D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94" y="4142363"/>
            <a:ext cx="11862410" cy="2359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E33AA-BD1D-4E9B-94B2-C2AAA414E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104" y="3698323"/>
            <a:ext cx="1797142" cy="717587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C33E43B-C01E-4CBC-B5EE-78EC2BBE63F4}"/>
              </a:ext>
            </a:extLst>
          </p:cNvPr>
          <p:cNvCxnSpPr/>
          <p:nvPr/>
        </p:nvCxnSpPr>
        <p:spPr>
          <a:xfrm>
            <a:off x="8398276" y="949911"/>
            <a:ext cx="304504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D52D665-ADDE-440D-9B63-62BBCB64DB6A}"/>
              </a:ext>
            </a:extLst>
          </p:cNvPr>
          <p:cNvSpPr txBox="1"/>
          <p:nvPr/>
        </p:nvSpPr>
        <p:spPr>
          <a:xfrm>
            <a:off x="7572652" y="1828800"/>
            <a:ext cx="4352410" cy="1754326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Tricky:  May begin to throttle or fail due to</a:t>
            </a:r>
          </a:p>
          <a:p>
            <a:r>
              <a:rPr lang="en-US" dirty="0"/>
              <a:t>Lack of resource limits, but if error is about</a:t>
            </a:r>
          </a:p>
          <a:p>
            <a:r>
              <a:rPr lang="en-US" dirty="0"/>
              <a:t>Reaching subscription limits, you must reach</a:t>
            </a:r>
          </a:p>
          <a:p>
            <a:r>
              <a:rPr lang="en-US" dirty="0"/>
              <a:t>Out to Microsoft to address.</a:t>
            </a:r>
          </a:p>
          <a:p>
            <a:r>
              <a:rPr lang="en-US" dirty="0"/>
              <a:t>Very Rare that you would over take the </a:t>
            </a:r>
          </a:p>
          <a:p>
            <a:r>
              <a:rPr lang="en-US" dirty="0"/>
              <a:t>Subscription limit!</a:t>
            </a:r>
          </a:p>
        </p:txBody>
      </p:sp>
    </p:spTree>
    <p:extLst>
      <p:ext uri="{BB962C8B-B14F-4D97-AF65-F5344CB8AC3E}">
        <p14:creationId xmlns:p14="http://schemas.microsoft.com/office/powerpoint/2010/main" val="9685435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E97589-5A78-41AF-BB1D-8BE4C0A72C97}"/>
              </a:ext>
            </a:extLst>
          </p:cNvPr>
          <p:cNvSpPr txBox="1"/>
          <p:nvPr/>
        </p:nvSpPr>
        <p:spPr>
          <a:xfrm>
            <a:off x="76200" y="-12750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Q19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9EFCD1-741D-4797-8935-A4368524A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703" y="171916"/>
            <a:ext cx="4539854" cy="21712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9E7171-F821-49D2-9ACC-0F4DF0222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78" y="3508318"/>
            <a:ext cx="11544893" cy="30258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0DAC25-061F-494F-909E-D9048A2D82B4}"/>
              </a:ext>
            </a:extLst>
          </p:cNvPr>
          <p:cNvSpPr txBox="1"/>
          <p:nvPr/>
        </p:nvSpPr>
        <p:spPr>
          <a:xfrm>
            <a:off x="4935985" y="834501"/>
            <a:ext cx="6985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you monitor Security Issues in the Portal, get compliance reports, </a:t>
            </a:r>
          </a:p>
          <a:p>
            <a:r>
              <a:rPr lang="en-US" dirty="0"/>
              <a:t>   configure Security Items,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1FF3A6-7861-47D2-8BAD-1781BA99D23C}"/>
              </a:ext>
            </a:extLst>
          </p:cNvPr>
          <p:cNvSpPr txBox="1"/>
          <p:nvPr/>
        </p:nvSpPr>
        <p:spPr>
          <a:xfrm>
            <a:off x="4929876" y="1357993"/>
            <a:ext cx="3985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Possible to store here, but not as secure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6CB11B-4346-4185-8103-516FD7EAEF23}"/>
              </a:ext>
            </a:extLst>
          </p:cNvPr>
          <p:cNvSpPr txBox="1"/>
          <p:nvPr/>
        </p:nvSpPr>
        <p:spPr>
          <a:xfrm>
            <a:off x="4992075" y="1634992"/>
            <a:ext cx="467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 – see Desc  below, uses algorithms and HSM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9BF56C9-CEE9-48AD-808C-7D63FCCB1A5F}"/>
              </a:ext>
            </a:extLst>
          </p:cNvPr>
          <p:cNvCxnSpPr/>
          <p:nvPr/>
        </p:nvCxnSpPr>
        <p:spPr>
          <a:xfrm>
            <a:off x="1180730" y="5193437"/>
            <a:ext cx="469613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8818AF5-71FC-46CF-8B53-FA697D25A36E}"/>
              </a:ext>
            </a:extLst>
          </p:cNvPr>
          <p:cNvCxnSpPr/>
          <p:nvPr/>
        </p:nvCxnSpPr>
        <p:spPr>
          <a:xfrm>
            <a:off x="1901301" y="5541146"/>
            <a:ext cx="469613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F06B357-AB45-4A23-B06C-CAE1076D4DE5}"/>
              </a:ext>
            </a:extLst>
          </p:cNvPr>
          <p:cNvSpPr txBox="1"/>
          <p:nvPr/>
        </p:nvSpPr>
        <p:spPr>
          <a:xfrm>
            <a:off x="5039232" y="2028349"/>
            <a:ext cx="4758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 to protect PII (</a:t>
            </a:r>
            <a:r>
              <a:rPr lang="en-US" dirty="0" err="1"/>
              <a:t>ie</a:t>
            </a:r>
            <a:r>
              <a:rPr lang="en-US" dirty="0"/>
              <a:t>  SSN or Credit Card Info)</a:t>
            </a:r>
          </a:p>
        </p:txBody>
      </p:sp>
    </p:spTree>
    <p:extLst>
      <p:ext uri="{BB962C8B-B14F-4D97-AF65-F5344CB8AC3E}">
        <p14:creationId xmlns:p14="http://schemas.microsoft.com/office/powerpoint/2010/main" val="8293702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E97589-5A78-41AF-BB1D-8BE4C0A72C97}"/>
              </a:ext>
            </a:extLst>
          </p:cNvPr>
          <p:cNvSpPr txBox="1"/>
          <p:nvPr/>
        </p:nvSpPr>
        <p:spPr>
          <a:xfrm>
            <a:off x="76200" y="-12750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9CC811-A6A0-4CC6-8A96-3DE45BD2D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3" y="485775"/>
            <a:ext cx="12084874" cy="1771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27A570-28F9-4641-91A3-EFE420655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" y="5295901"/>
            <a:ext cx="11723267" cy="12350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3FB069-651A-4921-ADD3-C54E9E961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105" y="4740255"/>
            <a:ext cx="2724290" cy="7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8264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E97589-5A78-41AF-BB1D-8BE4C0A72C97}"/>
              </a:ext>
            </a:extLst>
          </p:cNvPr>
          <p:cNvSpPr txBox="1"/>
          <p:nvPr/>
        </p:nvSpPr>
        <p:spPr>
          <a:xfrm>
            <a:off x="76200" y="-12750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Q21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E3AC34-B3AC-45D0-9E34-333293AC8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765" y="171916"/>
            <a:ext cx="9406402" cy="54478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7A1F93-DA6A-46DB-8EFA-B01CE614C1B5}"/>
              </a:ext>
            </a:extLst>
          </p:cNvPr>
          <p:cNvSpPr txBox="1"/>
          <p:nvPr/>
        </p:nvSpPr>
        <p:spPr>
          <a:xfrm>
            <a:off x="10169202" y="2157274"/>
            <a:ext cx="2130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does a FW do?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0E8BD4-4169-4555-852B-3AF6EBFE16AF}"/>
              </a:ext>
            </a:extLst>
          </p:cNvPr>
          <p:cNvSpPr txBox="1"/>
          <p:nvPr/>
        </p:nvSpPr>
        <p:spPr>
          <a:xfrm>
            <a:off x="10169202" y="3429000"/>
            <a:ext cx="2139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Localized FW to </a:t>
            </a:r>
          </a:p>
          <a:p>
            <a:r>
              <a:rPr lang="en-US" dirty="0"/>
              <a:t>Specific component?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40CC30-AB63-4E6B-A973-2E54B50D7EE7}"/>
              </a:ext>
            </a:extLst>
          </p:cNvPr>
          <p:cNvSpPr txBox="1"/>
          <p:nvPr/>
        </p:nvSpPr>
        <p:spPr>
          <a:xfrm>
            <a:off x="10159905" y="4973419"/>
            <a:ext cx="1785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Tricky, </a:t>
            </a:r>
            <a:r>
              <a:rPr lang="en-US" dirty="0" err="1"/>
              <a:t>bc</a:t>
            </a:r>
            <a:r>
              <a:rPr lang="en-US" dirty="0"/>
              <a:t> it could</a:t>
            </a:r>
          </a:p>
          <a:p>
            <a:r>
              <a:rPr lang="en-US" dirty="0"/>
              <a:t>See explanation</a:t>
            </a:r>
          </a:p>
        </p:txBody>
      </p:sp>
    </p:spTree>
    <p:extLst>
      <p:ext uri="{BB962C8B-B14F-4D97-AF65-F5344CB8AC3E}">
        <p14:creationId xmlns:p14="http://schemas.microsoft.com/office/powerpoint/2010/main" val="40062133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31A484-77DB-4859-B4D4-BECA4E9FC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469" y="333311"/>
            <a:ext cx="9763281" cy="39912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49A6E4-A53E-4F4B-A9E7-ED21F3585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22" y="4324589"/>
            <a:ext cx="11792556" cy="180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342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AD4741-0F4D-40EC-BD15-5CEFF725BF00}"/>
              </a:ext>
            </a:extLst>
          </p:cNvPr>
          <p:cNvSpPr txBox="1"/>
          <p:nvPr/>
        </p:nvSpPr>
        <p:spPr>
          <a:xfrm>
            <a:off x="0" y="0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Q2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7A7A0F-856D-478B-9DF8-B7BB0CF8E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22" y="542926"/>
            <a:ext cx="10572955" cy="2276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AB9481-85D0-4C8D-AE9D-FDA55B310740}"/>
              </a:ext>
            </a:extLst>
          </p:cNvPr>
          <p:cNvSpPr txBox="1"/>
          <p:nvPr/>
        </p:nvSpPr>
        <p:spPr>
          <a:xfrm>
            <a:off x="1419225" y="3314700"/>
            <a:ext cx="3827478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YES, highly unlikely two or more availability zones OR regions fail at exact same time</a:t>
            </a:r>
          </a:p>
        </p:txBody>
      </p:sp>
    </p:spTree>
    <p:extLst>
      <p:ext uri="{BB962C8B-B14F-4D97-AF65-F5344CB8AC3E}">
        <p14:creationId xmlns:p14="http://schemas.microsoft.com/office/powerpoint/2010/main" val="2963322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E042D-2D15-4C78-8FE0-C9AA925EE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74"/>
            <a:ext cx="10515600" cy="1325563"/>
          </a:xfrm>
        </p:spPr>
        <p:txBody>
          <a:bodyPr/>
          <a:lstStyle/>
          <a:p>
            <a:r>
              <a:rPr lang="en-US" dirty="0"/>
              <a:t>Azure Regions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FF8181-F231-47F2-A61B-6849F1BFC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0" y="644202"/>
            <a:ext cx="2600325" cy="22563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5AA782-5292-4D57-8042-5C86CF2E2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791" y="2978453"/>
            <a:ext cx="2695575" cy="2651281"/>
          </a:xfrm>
          <a:prstGeom prst="rect">
            <a:avLst/>
          </a:prstGeom>
        </p:spPr>
      </p:pic>
      <p:pic>
        <p:nvPicPr>
          <p:cNvPr id="1026" name="Picture 2" descr="Microsoft global network">
            <a:extLst>
              <a:ext uri="{FF2B5EF4-FFF2-40B4-BE49-F238E27FC236}">
                <a16:creationId xmlns:a16="http://schemas.microsoft.com/office/drawing/2014/main" id="{91C30469-8AC2-4D50-86F2-1A5A6E3BD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34" y="981075"/>
            <a:ext cx="8985956" cy="505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F1DF8E-1B11-4BE9-B207-CED61C80F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2791" y="5672389"/>
            <a:ext cx="1104957" cy="1016052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0B69C92-F33A-440C-885B-6CB8C66D5930}"/>
              </a:ext>
            </a:extLst>
          </p:cNvPr>
          <p:cNvSpPr/>
          <p:nvPr/>
        </p:nvSpPr>
        <p:spPr>
          <a:xfrm>
            <a:off x="11161230" y="5629734"/>
            <a:ext cx="735495" cy="3003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CDN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687E4F-2D80-4F61-85EF-21D5F39C2F23}"/>
              </a:ext>
            </a:extLst>
          </p:cNvPr>
          <p:cNvSpPr/>
          <p:nvPr/>
        </p:nvSpPr>
        <p:spPr>
          <a:xfrm>
            <a:off x="10896599" y="6024338"/>
            <a:ext cx="821636" cy="363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AC7385-BF23-4E0F-B55A-7774A934BDFB}"/>
              </a:ext>
            </a:extLst>
          </p:cNvPr>
          <p:cNvSpPr/>
          <p:nvPr/>
        </p:nvSpPr>
        <p:spPr>
          <a:xfrm>
            <a:off x="10896599" y="6459940"/>
            <a:ext cx="821636" cy="363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549740-1405-4565-9E89-188F31CDAB45}"/>
              </a:ext>
            </a:extLst>
          </p:cNvPr>
          <p:cNvCxnSpPr>
            <a:stCxn id="14" idx="1"/>
          </p:cNvCxnSpPr>
          <p:nvPr/>
        </p:nvCxnSpPr>
        <p:spPr>
          <a:xfrm flipH="1">
            <a:off x="9839739" y="5779908"/>
            <a:ext cx="1321491" cy="114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FA6FDE6-4484-4FC7-BCEC-A57A2EEF02D4}"/>
              </a:ext>
            </a:extLst>
          </p:cNvPr>
          <p:cNvCxnSpPr>
            <a:stCxn id="14" idx="1"/>
          </p:cNvCxnSpPr>
          <p:nvPr/>
        </p:nvCxnSpPr>
        <p:spPr>
          <a:xfrm flipH="1">
            <a:off x="10257183" y="5779908"/>
            <a:ext cx="904047" cy="544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3A7577D-E03F-4AFB-8FB1-92CA9A98E6BC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9596538" y="5922622"/>
            <a:ext cx="1300061" cy="283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14996F9-B030-4ACC-AB15-371460C93B03}"/>
              </a:ext>
            </a:extLst>
          </p:cNvPr>
          <p:cNvCxnSpPr>
            <a:stCxn id="16" idx="1"/>
          </p:cNvCxnSpPr>
          <p:nvPr/>
        </p:nvCxnSpPr>
        <p:spPr>
          <a:xfrm flipH="1">
            <a:off x="10257183" y="6205981"/>
            <a:ext cx="639416" cy="21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8B06AE1-189A-4605-934E-B2E66A4F4C62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9728753" y="5966979"/>
            <a:ext cx="1167846" cy="674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6B4DA8E-0399-42D9-8DC2-05AAC295939E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10257183" y="6418942"/>
            <a:ext cx="639416" cy="222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557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AD4741-0F4D-40EC-BD15-5CEFF725BF00}"/>
              </a:ext>
            </a:extLst>
          </p:cNvPr>
          <p:cNvSpPr txBox="1"/>
          <p:nvPr/>
        </p:nvSpPr>
        <p:spPr>
          <a:xfrm>
            <a:off x="0" y="0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Q3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EB13AB-1808-4FE0-AB5A-2C38A5A84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76" y="184666"/>
            <a:ext cx="10845589" cy="284797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FAD530F-8281-46CB-BB5A-209DCD2801CE}"/>
              </a:ext>
            </a:extLst>
          </p:cNvPr>
          <p:cNvCxnSpPr/>
          <p:nvPr/>
        </p:nvCxnSpPr>
        <p:spPr>
          <a:xfrm>
            <a:off x="5175682" y="1367161"/>
            <a:ext cx="32847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096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89EAB2-7BAF-4BC5-9F78-31289BE72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15" y="502145"/>
            <a:ext cx="11900050" cy="51843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1D47DA-C5DC-4576-81CD-C89BE324AA0B}"/>
              </a:ext>
            </a:extLst>
          </p:cNvPr>
          <p:cNvSpPr txBox="1"/>
          <p:nvPr/>
        </p:nvSpPr>
        <p:spPr>
          <a:xfrm>
            <a:off x="3817398" y="6019060"/>
            <a:ext cx="6343211" cy="36933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Tip:  Some info not on the chart, only learn by reading reference</a:t>
            </a:r>
          </a:p>
        </p:txBody>
      </p:sp>
    </p:spTree>
    <p:extLst>
      <p:ext uri="{BB962C8B-B14F-4D97-AF65-F5344CB8AC3E}">
        <p14:creationId xmlns:p14="http://schemas.microsoft.com/office/powerpoint/2010/main" val="77081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5044A4-C5D4-4DA8-ACE7-6036D8088FD2}"/>
              </a:ext>
            </a:extLst>
          </p:cNvPr>
          <p:cNvSpPr txBox="1"/>
          <p:nvPr/>
        </p:nvSpPr>
        <p:spPr>
          <a:xfrm>
            <a:off x="176206" y="0"/>
            <a:ext cx="4929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https://azure.microsoft.com/en-us/support/plans/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1EC312-E111-4CAF-AF8C-049626241C76}"/>
              </a:ext>
            </a:extLst>
          </p:cNvPr>
          <p:cNvSpPr txBox="1"/>
          <p:nvPr/>
        </p:nvSpPr>
        <p:spPr>
          <a:xfrm>
            <a:off x="8414684" y="10643"/>
            <a:ext cx="3777316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Tip:  Commit to memory the variances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2A35211-0633-4FD1-BA94-42D158B1D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29" y="545208"/>
            <a:ext cx="10195862" cy="6191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9D9F0A2-E1F8-4C78-8269-DD7004F6162E}"/>
              </a:ext>
            </a:extLst>
          </p:cNvPr>
          <p:cNvSpPr txBox="1"/>
          <p:nvPr/>
        </p:nvSpPr>
        <p:spPr>
          <a:xfrm>
            <a:off x="3000652" y="6090277"/>
            <a:ext cx="1311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Support </a:t>
            </a:r>
          </a:p>
          <a:p>
            <a:r>
              <a:rPr lang="en-US" dirty="0">
                <a:solidFill>
                  <a:srgbClr val="FF0000"/>
                </a:solidFill>
              </a:rPr>
              <a:t>Requests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8479DB-64A6-4DD6-AC4C-62D042D3A08C}"/>
              </a:ext>
            </a:extLst>
          </p:cNvPr>
          <p:cNvSpPr/>
          <p:nvPr/>
        </p:nvSpPr>
        <p:spPr>
          <a:xfrm>
            <a:off x="2734322" y="1819922"/>
            <a:ext cx="8105313" cy="5415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808E85-3B18-43B7-B28B-68D19FFD2847}"/>
              </a:ext>
            </a:extLst>
          </p:cNvPr>
          <p:cNvCxnSpPr/>
          <p:nvPr/>
        </p:nvCxnSpPr>
        <p:spPr>
          <a:xfrm>
            <a:off x="4856085" y="6525087"/>
            <a:ext cx="6480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592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5044A4-C5D4-4DA8-ACE7-6036D8088FD2}"/>
              </a:ext>
            </a:extLst>
          </p:cNvPr>
          <p:cNvSpPr txBox="1"/>
          <p:nvPr/>
        </p:nvSpPr>
        <p:spPr>
          <a:xfrm>
            <a:off x="176206" y="0"/>
            <a:ext cx="4929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https://azure.microsoft.com/en-us/support/plans/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1EC312-E111-4CAF-AF8C-049626241C76}"/>
              </a:ext>
            </a:extLst>
          </p:cNvPr>
          <p:cNvSpPr txBox="1"/>
          <p:nvPr/>
        </p:nvSpPr>
        <p:spPr>
          <a:xfrm>
            <a:off x="8414684" y="10643"/>
            <a:ext cx="3777316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Tip:  Commit to memory the variances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2A26D1-E607-42BF-8D3B-3FA2E1B09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01" y="597015"/>
            <a:ext cx="11331314" cy="8639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3FB30E-0C41-4FD8-9C71-576D2D981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01" y="1557852"/>
            <a:ext cx="11111965" cy="50788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A91E86C-BF1A-4840-BE2C-D20B14DF7D1C}"/>
              </a:ext>
            </a:extLst>
          </p:cNvPr>
          <p:cNvSpPr/>
          <p:nvPr/>
        </p:nvSpPr>
        <p:spPr>
          <a:xfrm>
            <a:off x="7510509" y="2512381"/>
            <a:ext cx="1882066" cy="3906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776DF8-875A-41AE-AD0A-DF17CAE55AEB}"/>
              </a:ext>
            </a:extLst>
          </p:cNvPr>
          <p:cNvSpPr/>
          <p:nvPr/>
        </p:nvSpPr>
        <p:spPr>
          <a:xfrm>
            <a:off x="5221549" y="2043345"/>
            <a:ext cx="2004873" cy="469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42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716</Words>
  <Application>Microsoft Office PowerPoint</Application>
  <PresentationFormat>Widescreen</PresentationFormat>
  <Paragraphs>124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AZ-900 Workshop Part Trois</vt:lpstr>
      <vt:lpstr>PowerPoint Presentation</vt:lpstr>
      <vt:lpstr>PowerPoint Presentation</vt:lpstr>
      <vt:lpstr>PowerPoint Presentation</vt:lpstr>
      <vt:lpstr>Azure Regions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Azure Regions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AZ-900 Workshop Part Trois</dc:title>
  <dc:creator>Mark LaGrone</dc:creator>
  <cp:lastModifiedBy>Mark LaGrone</cp:lastModifiedBy>
  <cp:revision>19</cp:revision>
  <dcterms:created xsi:type="dcterms:W3CDTF">2021-03-14T13:24:26Z</dcterms:created>
  <dcterms:modified xsi:type="dcterms:W3CDTF">2022-10-18T20:10:36Z</dcterms:modified>
</cp:coreProperties>
</file>